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4" r:id="rId3"/>
    <p:sldId id="265" r:id="rId4"/>
    <p:sldId id="278" r:id="rId5"/>
    <p:sldId id="257" r:id="rId6"/>
    <p:sldId id="258" r:id="rId7"/>
    <p:sldId id="293" r:id="rId8"/>
    <p:sldId id="261" r:id="rId9"/>
    <p:sldId id="274" r:id="rId10"/>
    <p:sldId id="297" r:id="rId11"/>
    <p:sldId id="298" r:id="rId12"/>
    <p:sldId id="299" r:id="rId13"/>
    <p:sldId id="300" r:id="rId14"/>
    <p:sldId id="279" r:id="rId15"/>
    <p:sldId id="282" r:id="rId16"/>
    <p:sldId id="294" r:id="rId17"/>
    <p:sldId id="292" r:id="rId18"/>
    <p:sldId id="276" r:id="rId19"/>
    <p:sldId id="262" r:id="rId20"/>
    <p:sldId id="303" r:id="rId21"/>
    <p:sldId id="304" r:id="rId22"/>
    <p:sldId id="296" r:id="rId23"/>
    <p:sldId id="28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E4FB"/>
    <a:srgbClr val="ECEC34"/>
    <a:srgbClr val="B4C202"/>
    <a:srgbClr val="AFF4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Национальная</a:t>
            </a:r>
            <a:r>
              <a:rPr lang="ru-RU" baseline="0" dirty="0" smtClean="0"/>
              <a:t> принадлежность воспитанников МБДОУ «Центр развития ребенка – детский сад»</a:t>
            </a:r>
            <a:endParaRPr lang="ru-RU" dirty="0"/>
          </a:p>
        </c:rich>
      </c:tx>
      <c:layout/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4"/>
                <c:pt idx="0">
                  <c:v>татары</c:v>
                </c:pt>
                <c:pt idx="1">
                  <c:v>русские</c:v>
                </c:pt>
                <c:pt idx="2">
                  <c:v>чуваши</c:v>
                </c:pt>
                <c:pt idx="3">
                  <c:v>смешанные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60</c:v>
                </c:pt>
                <c:pt idx="1">
                  <c:v>23</c:v>
                </c:pt>
                <c:pt idx="2">
                  <c:v>8</c:v>
                </c:pt>
                <c:pt idx="3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Национальный состав педагогов</c:v>
                </c:pt>
              </c:strCache>
            </c:strRef>
          </c:tx>
          <c:explosion val="25"/>
          <c:cat>
            <c:strRef>
              <c:f>Лист1!$A$2:$A$4</c:f>
              <c:strCache>
                <c:ptCount val="3"/>
                <c:pt idx="0">
                  <c:v>русские</c:v>
                </c:pt>
                <c:pt idx="1">
                  <c:v>татары</c:v>
                </c:pt>
                <c:pt idx="2">
                  <c:v>другой национальности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</c:v>
                </c:pt>
                <c:pt idx="1">
                  <c:v>5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58329226045590887"/>
          <c:y val="0.35125651413408848"/>
          <c:w val="0.39746745311127052"/>
          <c:h val="0.41881247690825063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Состав</a:t>
            </a:r>
            <a:r>
              <a:rPr lang="ru-RU" baseline="0" dirty="0" smtClean="0"/>
              <a:t> педагогов, владеющих языками</a:t>
            </a:r>
            <a:endParaRPr lang="ru-RU" dirty="0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4"/>
                <c:pt idx="0">
                  <c:v>татарским</c:v>
                </c:pt>
                <c:pt idx="1">
                  <c:v>английским</c:v>
                </c:pt>
                <c:pt idx="2">
                  <c:v>двумя языками</c:v>
                </c:pt>
                <c:pt idx="3">
                  <c:v>не владеющих языками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59883239469118821"/>
          <c:y val="0.27888339204140722"/>
          <c:w val="0.38488736294257908"/>
          <c:h val="0.56498624335858116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Мониторинг</a:t>
            </a:r>
            <a:r>
              <a:rPr lang="ru-RU" baseline="0" dirty="0" smtClean="0"/>
              <a:t> погружения в языковую среду по проекту «Языковое гнездо»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2010-2011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русский язык</c:v>
                </c:pt>
                <c:pt idx="1">
                  <c:v>татарский язык</c:v>
                </c:pt>
                <c:pt idx="2">
                  <c:v>английский язык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60</c:v>
                </c:pt>
                <c:pt idx="1">
                  <c:v>35</c:v>
                </c:pt>
                <c:pt idx="2">
                  <c:v>17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2011-2012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русский язык</c:v>
                </c:pt>
                <c:pt idx="1">
                  <c:v>татарский язык</c:v>
                </c:pt>
                <c:pt idx="2">
                  <c:v>английский язык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84</c:v>
                </c:pt>
                <c:pt idx="1">
                  <c:v>78</c:v>
                </c:pt>
                <c:pt idx="2">
                  <c:v>67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9835776"/>
        <c:axId val="129837312"/>
      </c:barChart>
      <c:catAx>
        <c:axId val="129835776"/>
        <c:scaling>
          <c:orientation val="minMax"/>
        </c:scaling>
        <c:delete val="0"/>
        <c:axPos val="b"/>
        <c:majorTickMark val="none"/>
        <c:minorTickMark val="none"/>
        <c:tickLblPos val="nextTo"/>
        <c:crossAx val="129837312"/>
        <c:crosses val="autoZero"/>
        <c:auto val="1"/>
        <c:lblAlgn val="ctr"/>
        <c:lblOffset val="100"/>
        <c:noMultiLvlLbl val="0"/>
      </c:catAx>
      <c:valAx>
        <c:axId val="1298373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9835776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Мониторинг усвоения объема изучения иностранных языков выпускниками </a:t>
            </a:r>
            <a:r>
              <a:rPr lang="ru-RU" dirty="0" smtClean="0"/>
              <a:t>МБДОУ</a:t>
            </a:r>
            <a:r>
              <a:rPr lang="ru-RU" baseline="0" dirty="0" smtClean="0"/>
              <a:t> «Центр развития ребенка – детский сад»</a:t>
            </a:r>
            <a:r>
              <a:rPr lang="ru-RU" dirty="0" smtClean="0"/>
              <a:t> </a:t>
            </a:r>
          </a:p>
          <a:p>
            <a:pPr>
              <a:defRPr/>
            </a:pPr>
            <a:r>
              <a:rPr lang="ru-RU" dirty="0" smtClean="0"/>
              <a:t>в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Нурлатской</a:t>
            </a:r>
            <a:r>
              <a:rPr lang="ru-RU" baseline="0" dirty="0" smtClean="0"/>
              <a:t> гимназии  в 2012г.</a:t>
            </a:r>
            <a:endParaRPr lang="ru-RU" dirty="0"/>
          </a:p>
        </c:rich>
      </c:tx>
      <c:layout/>
      <c:overlay val="0"/>
    </c:title>
    <c:autoTitleDeleted val="0"/>
    <c:view3D>
      <c:rotX val="1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группа(выпускники детского сада)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37</c:v>
                </c:pt>
                <c:pt idx="1">
                  <c:v>63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explosion val="25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группа(выпускники детского сада)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explosion val="25"/>
          <c:cat>
            <c:strRef>
              <c:f>Лист1!$A$2:$A$3</c:f>
              <c:strCache>
                <c:ptCount val="2"/>
                <c:pt idx="0">
                  <c:v>контрольная группа</c:v>
                </c:pt>
                <c:pt idx="1">
                  <c:v>экспериментальная группа(выпускники детского сада)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6311365106117216"/>
          <c:y val="0.4226892772706774"/>
          <c:w val="0.35831599410004683"/>
          <c:h val="0.2873205776184875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331640" y="404664"/>
            <a:ext cx="7200800" cy="863749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1600" dirty="0" smtClean="0">
                <a:latin typeface="Arial Black" pitchFamily="34" charset="0"/>
              </a:rPr>
              <a:t>Муниципальное бюджетное дошкольное образовательное учреждение </a:t>
            </a:r>
            <a:br>
              <a:rPr lang="ru-RU" sz="1600" dirty="0" smtClean="0">
                <a:latin typeface="Arial Black" pitchFamily="34" charset="0"/>
              </a:rPr>
            </a:br>
            <a:r>
              <a:rPr lang="ru-RU" sz="1600" dirty="0" smtClean="0">
                <a:latin typeface="Arial Black" pitchFamily="34" charset="0"/>
              </a:rPr>
              <a:t>«Центр развития ребенка – детский сад»</a:t>
            </a:r>
            <a:br>
              <a:rPr lang="ru-RU" sz="1600" dirty="0" smtClean="0">
                <a:latin typeface="Arial Black" pitchFamily="34" charset="0"/>
              </a:rPr>
            </a:br>
            <a:r>
              <a:rPr lang="ru-RU" sz="1600" dirty="0" smtClean="0">
                <a:latin typeface="Arial Black" pitchFamily="34" charset="0"/>
              </a:rPr>
              <a:t> </a:t>
            </a:r>
            <a:r>
              <a:rPr lang="ru-RU" sz="1600" dirty="0" err="1" smtClean="0">
                <a:latin typeface="Arial Black" pitchFamily="34" charset="0"/>
              </a:rPr>
              <a:t>г.Нурлат</a:t>
            </a:r>
            <a:r>
              <a:rPr lang="ru-RU" sz="1600" dirty="0" smtClean="0">
                <a:latin typeface="Arial Black" pitchFamily="34" charset="0"/>
              </a:rPr>
              <a:t> Республики Татарстан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718653"/>
            <a:ext cx="7632848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Создание языковой среды </a:t>
            </a:r>
          </a:p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ДОУ в  условиях модернизации</a:t>
            </a:r>
          </a:p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ошкольного образования</a:t>
            </a:r>
          </a:p>
          <a:p>
            <a:pPr algn="ctr"/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Выступление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заведующего МБДОУ</a:t>
            </a:r>
          </a:p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Паниной Гульнары </a:t>
            </a:r>
            <a:r>
              <a:rPr lang="ru-RU" sz="2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Салиховны</a:t>
            </a:r>
            <a:endParaRPr lang="ru-RU" sz="20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2012</a:t>
            </a:r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0458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395536" y="260648"/>
            <a:ext cx="8540466" cy="1382582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</a:rPr>
              <a:t>Пилотный проект творческой группы педагогов МБДОУ «ЦРР – д/с»</a:t>
            </a:r>
          </a:p>
          <a:p>
            <a:pPr algn="ctr"/>
            <a:r>
              <a:rPr lang="ru-RU" sz="2400" b="1" dirty="0" smtClean="0">
                <a:solidFill>
                  <a:prstClr val="black"/>
                </a:solidFill>
              </a:rPr>
              <a:t> «Языковое гнездо» </a:t>
            </a:r>
          </a:p>
          <a:p>
            <a:pPr algn="ctr"/>
            <a:r>
              <a:rPr lang="ru-RU" sz="2000" b="1" dirty="0" smtClean="0">
                <a:solidFill>
                  <a:prstClr val="black"/>
                </a:solidFill>
              </a:rPr>
              <a:t>на 2011 – 2013 гг.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01001" y="1844824"/>
            <a:ext cx="2622517" cy="9144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Погружение детей в языковое  пространство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971090" y="1844824"/>
            <a:ext cx="2964912" cy="9144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Обучение педагогов языкам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 rot="5400000">
            <a:off x="1130862" y="4868943"/>
            <a:ext cx="519173" cy="178481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 err="1" smtClean="0">
                <a:solidFill>
                  <a:prstClr val="black"/>
                </a:solidFill>
              </a:rPr>
              <a:t>татароязычных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95536" y="3088537"/>
            <a:ext cx="1080120" cy="4572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русское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1647516" y="3078184"/>
            <a:ext cx="1211215" cy="46039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татарское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007468" y="3078183"/>
            <a:ext cx="1368152" cy="46039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английское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430516" y="3704456"/>
            <a:ext cx="3877580" cy="4572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Непосредственно-образовательная деятельность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450160" y="4307936"/>
            <a:ext cx="3877580" cy="4572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Свободная деятельность и режимные моменты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63906" y="4870301"/>
            <a:ext cx="3877581" cy="4572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Языковая среда в семьях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5089555" y="4763780"/>
            <a:ext cx="1929973" cy="73798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«Культура татарского</a:t>
            </a:r>
          </a:p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народа»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089555" y="3056375"/>
            <a:ext cx="3859946" cy="62467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Лингвистическая лаборатория русского языка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5076056" y="3851528"/>
            <a:ext cx="3859946" cy="68500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Студия «Английский для взрослых»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7236296" y="5673814"/>
            <a:ext cx="1699706" cy="85327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prstClr val="black"/>
                </a:solidFill>
              </a:rPr>
              <a:t>д</a:t>
            </a:r>
            <a:r>
              <a:rPr lang="ru-RU" sz="1600" b="1" dirty="0" smtClean="0">
                <a:solidFill>
                  <a:prstClr val="black"/>
                </a:solidFill>
              </a:rPr>
              <a:t>ля </a:t>
            </a:r>
            <a:r>
              <a:rPr lang="ru-RU" sz="1600" b="1" dirty="0" err="1" smtClean="0">
                <a:solidFill>
                  <a:prstClr val="black"/>
                </a:solidFill>
              </a:rPr>
              <a:t>невладеющих</a:t>
            </a:r>
            <a:r>
              <a:rPr lang="ru-RU" sz="1600" b="1" dirty="0" smtClean="0">
                <a:solidFill>
                  <a:prstClr val="black"/>
                </a:solidFill>
              </a:rPr>
              <a:t> языками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5076056" y="5689303"/>
            <a:ext cx="1800200" cy="85327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prstClr val="black"/>
                </a:solidFill>
              </a:rPr>
              <a:t>д</a:t>
            </a:r>
            <a:r>
              <a:rPr lang="ru-RU" sz="1600" b="1" dirty="0" smtClean="0">
                <a:solidFill>
                  <a:prstClr val="black"/>
                </a:solidFill>
              </a:rPr>
              <a:t>ля владеющих языками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99" name="Прямоугольник 98"/>
          <p:cNvSpPr/>
          <p:nvPr/>
        </p:nvSpPr>
        <p:spPr>
          <a:xfrm rot="5400000">
            <a:off x="3237312" y="4905532"/>
            <a:ext cx="495119" cy="168758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русскоязычных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100" name="Прямоугольник 99"/>
          <p:cNvSpPr/>
          <p:nvPr/>
        </p:nvSpPr>
        <p:spPr>
          <a:xfrm rot="5400000">
            <a:off x="2368196" y="4935368"/>
            <a:ext cx="519173" cy="28803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>
                <a:solidFill>
                  <a:prstClr val="black"/>
                </a:solidFill>
              </a:rPr>
              <a:t>в</a:t>
            </a:r>
            <a:r>
              <a:rPr lang="ru-RU" sz="1600" b="1" dirty="0" smtClean="0">
                <a:solidFill>
                  <a:prstClr val="black"/>
                </a:solidFill>
              </a:rPr>
              <a:t>ладеющих английским языком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121162" y="4765136"/>
            <a:ext cx="1929973" cy="73798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Изучение татарского языка</a:t>
            </a:r>
            <a:endParaRPr lang="ru-RU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35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3619" y="908720"/>
            <a:ext cx="8479853" cy="1296144"/>
          </a:xfrm>
          <a:prstGeom prst="rect">
            <a:avLst/>
          </a:prstGeom>
          <a:solidFill>
            <a:srgbClr val="C5E4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</a:rPr>
              <a:t>Цель: Создание языковой среды  ДОУ в условиях модернизации дошкольного образования 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3619" y="2420888"/>
            <a:ext cx="8498225" cy="4176464"/>
          </a:xfrm>
          <a:prstGeom prst="rect">
            <a:avLst/>
          </a:prstGeom>
          <a:solidFill>
            <a:srgbClr val="C5E4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</a:rPr>
              <a:t>    </a:t>
            </a:r>
          </a:p>
          <a:p>
            <a:endParaRPr lang="ru-RU" sz="2000" b="1" dirty="0">
              <a:solidFill>
                <a:prstClr val="black"/>
              </a:solidFill>
            </a:endParaRPr>
          </a:p>
          <a:p>
            <a:r>
              <a:rPr lang="ru-RU" sz="2000" b="1" dirty="0" smtClean="0">
                <a:solidFill>
                  <a:prstClr val="black"/>
                </a:solidFill>
              </a:rPr>
              <a:t>      Задачи: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</a:rPr>
              <a:t>Создание развивающей предметной среды детского сада с включением </a:t>
            </a:r>
            <a:r>
              <a:rPr lang="ru-RU" sz="1600" dirty="0" err="1" smtClean="0">
                <a:solidFill>
                  <a:prstClr val="black"/>
                </a:solidFill>
              </a:rPr>
              <a:t>мультикультурного</a:t>
            </a:r>
            <a:r>
              <a:rPr lang="ru-RU" sz="1600" dirty="0" smtClean="0">
                <a:solidFill>
                  <a:prstClr val="black"/>
                </a:solidFill>
              </a:rPr>
              <a:t> компонента </a:t>
            </a:r>
          </a:p>
          <a:p>
            <a:pPr marL="285750" indent="-285750">
              <a:buFontTx/>
              <a:buChar char="-"/>
            </a:pPr>
            <a:endParaRPr lang="ru-RU" sz="1600" dirty="0" smtClean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</a:rPr>
              <a:t>Обогащение </a:t>
            </a:r>
            <a:r>
              <a:rPr lang="ru-RU" sz="1600" dirty="0">
                <a:solidFill>
                  <a:prstClr val="black"/>
                </a:solidFill>
              </a:rPr>
              <a:t>содержания жизни детей, </a:t>
            </a:r>
            <a:r>
              <a:rPr lang="ru-RU" sz="1600" dirty="0" smtClean="0">
                <a:solidFill>
                  <a:prstClr val="black"/>
                </a:solidFill>
              </a:rPr>
              <a:t>насыщение </a:t>
            </a:r>
            <a:r>
              <a:rPr lang="ru-RU" sz="1600" dirty="0">
                <a:solidFill>
                  <a:prstClr val="black"/>
                </a:solidFill>
              </a:rPr>
              <a:t>коммуникативной языковой </a:t>
            </a:r>
            <a:r>
              <a:rPr lang="ru-RU" sz="1600" dirty="0" smtClean="0">
                <a:solidFill>
                  <a:prstClr val="black"/>
                </a:solidFill>
              </a:rPr>
              <a:t>    среды </a:t>
            </a:r>
            <a:r>
              <a:rPr lang="ru-RU" sz="1600" dirty="0">
                <a:solidFill>
                  <a:prstClr val="black"/>
                </a:solidFill>
              </a:rPr>
              <a:t>с учетом федеральных государственных </a:t>
            </a:r>
            <a:r>
              <a:rPr lang="ru-RU" sz="1600" dirty="0" smtClean="0">
                <a:solidFill>
                  <a:prstClr val="black"/>
                </a:solidFill>
              </a:rPr>
              <a:t>требований</a:t>
            </a:r>
          </a:p>
          <a:p>
            <a:pPr marL="285750" indent="-285750">
              <a:buFontTx/>
              <a:buChar char="-"/>
            </a:pPr>
            <a:endParaRPr lang="ru-RU" sz="1600" dirty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</a:rPr>
              <a:t>Повышение </a:t>
            </a:r>
            <a:r>
              <a:rPr lang="ru-RU" sz="1600" dirty="0">
                <a:solidFill>
                  <a:prstClr val="black"/>
                </a:solidFill>
              </a:rPr>
              <a:t>квалификации педагогов  в области </a:t>
            </a:r>
            <a:r>
              <a:rPr lang="ru-RU" sz="1600" dirty="0" err="1">
                <a:solidFill>
                  <a:prstClr val="black"/>
                </a:solidFill>
              </a:rPr>
              <a:t>интеркультурного</a:t>
            </a:r>
            <a:r>
              <a:rPr lang="ru-RU" sz="1600" dirty="0">
                <a:solidFill>
                  <a:prstClr val="black"/>
                </a:solidFill>
              </a:rPr>
              <a:t> воспитания </a:t>
            </a:r>
            <a:endParaRPr lang="ru-RU" sz="1600" dirty="0" smtClean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</a:pPr>
            <a:endParaRPr lang="ru-RU" sz="1600" dirty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</a:rPr>
              <a:t>Овладение определенным объемом языкового материала, формирование речевой   компетентности</a:t>
            </a:r>
          </a:p>
          <a:p>
            <a:pPr marL="285750" indent="-285750">
              <a:buFontTx/>
              <a:buChar char="-"/>
            </a:pPr>
            <a:endParaRPr lang="ru-RU" sz="1600" dirty="0" smtClean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</a:rPr>
              <a:t>Ознакомление с культурой народов родного края, </a:t>
            </a:r>
            <a:r>
              <a:rPr lang="ru-RU" sz="1600" dirty="0">
                <a:solidFill>
                  <a:prstClr val="black"/>
                </a:solidFill>
              </a:rPr>
              <a:t>воспитание интереса и уважения к </a:t>
            </a:r>
            <a:r>
              <a:rPr lang="ru-RU" sz="1600" dirty="0" smtClean="0">
                <a:solidFill>
                  <a:prstClr val="black"/>
                </a:solidFill>
              </a:rPr>
              <a:t>их культуре</a:t>
            </a:r>
            <a:r>
              <a:rPr lang="ru-RU" sz="1600" dirty="0">
                <a:solidFill>
                  <a:prstClr val="black"/>
                </a:solidFill>
              </a:rPr>
              <a:t>, традициям, обычаям и </a:t>
            </a:r>
            <a:r>
              <a:rPr lang="ru-RU" sz="1600" dirty="0" smtClean="0">
                <a:solidFill>
                  <a:prstClr val="black"/>
                </a:solidFill>
              </a:rPr>
              <a:t>нравам</a:t>
            </a:r>
          </a:p>
          <a:p>
            <a:pPr marL="285750" indent="-285750">
              <a:buFontTx/>
              <a:buChar char="-"/>
            </a:pPr>
            <a:endParaRPr lang="ru-RU" sz="1600" dirty="0" smtClean="0">
              <a:solidFill>
                <a:prstClr val="black"/>
              </a:solidFill>
            </a:endParaRPr>
          </a:p>
          <a:p>
            <a:r>
              <a:rPr lang="ru-RU" sz="1600" dirty="0" smtClean="0">
                <a:solidFill>
                  <a:prstClr val="black"/>
                </a:solidFill>
              </a:rPr>
              <a:t>-   Введение детей в культурную языковую среду на доступном материале. </a:t>
            </a:r>
          </a:p>
          <a:p>
            <a:pPr marL="285750" indent="-285750">
              <a:buFontTx/>
              <a:buChar char="-"/>
            </a:pPr>
            <a:endParaRPr lang="ru-RU" sz="1600" dirty="0" smtClean="0">
              <a:solidFill>
                <a:prstClr val="black"/>
              </a:solidFill>
            </a:endParaRPr>
          </a:p>
          <a:p>
            <a:endParaRPr lang="ru-RU" sz="1600" dirty="0" smtClean="0">
              <a:solidFill>
                <a:prstClr val="black"/>
              </a:solidFill>
            </a:endParaRPr>
          </a:p>
          <a:p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6632"/>
            <a:ext cx="7516813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502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932641000"/>
              </p:ext>
            </p:extLst>
          </p:nvPr>
        </p:nvGraphicFramePr>
        <p:xfrm>
          <a:off x="323528" y="332656"/>
          <a:ext cx="3960440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223178697"/>
              </p:ext>
            </p:extLst>
          </p:nvPr>
        </p:nvGraphicFramePr>
        <p:xfrm>
          <a:off x="4283968" y="332656"/>
          <a:ext cx="4680520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6709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фотографии педагогов ЦРР\SDC107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7099" r="-5143"/>
          <a:stretch/>
        </p:blipFill>
        <p:spPr bwMode="auto">
          <a:xfrm>
            <a:off x="323527" y="980728"/>
            <a:ext cx="4688173" cy="277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фотографии педагогов ЦРР\SDC106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519" y="980728"/>
            <a:ext cx="3659624" cy="274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1520" y="188640"/>
            <a:ext cx="856895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Работа</a:t>
            </a:r>
            <a:r>
              <a:rPr lang="ru-RU" dirty="0">
                <a:solidFill>
                  <a:prstClr val="black"/>
                </a:solidFill>
              </a:rPr>
              <a:t> с педагогами</a:t>
            </a:r>
            <a:r>
              <a:rPr lang="ru-RU" dirty="0" smtClean="0">
                <a:solidFill>
                  <a:prstClr val="black"/>
                </a:solidFill>
              </a:rPr>
              <a:t> по изучению татарского языка в увлекательной форме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Picture 3" descr="F:\фото\SDC107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933056"/>
            <a:ext cx="3658744" cy="274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SDC1069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038519" y="3931437"/>
            <a:ext cx="3658744" cy="2745677"/>
          </a:xfrm>
          <a:prstGeom prst="rect">
            <a:avLst/>
          </a:prstGeom>
          <a:ln>
            <a:solidFill>
              <a:srgbClr val="F79646">
                <a:lumMod val="75000"/>
              </a:srgbClr>
            </a:solidFill>
          </a:ln>
        </p:spPr>
      </p:pic>
    </p:spTree>
    <p:extLst>
      <p:ext uri="{BB962C8B-B14F-4D97-AF65-F5344CB8AC3E}">
        <p14:creationId xmlns:p14="http://schemas.microsoft.com/office/powerpoint/2010/main" val="308169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гульнара\Documents\д.с\SDC1128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9" t="69216" r="35570"/>
          <a:stretch/>
        </p:blipFill>
        <p:spPr bwMode="auto">
          <a:xfrm>
            <a:off x="3635896" y="286929"/>
            <a:ext cx="5184576" cy="241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9" descr="C:\files\фотографии зимний участок\P10104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43" y="286929"/>
            <a:ext cx="3225997" cy="241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files\фотографии зимний участок\P10104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890" y="3567295"/>
            <a:ext cx="3968068" cy="297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Windows.old.000\Users\Елена\Desktop\ЦРР\100SSCAM\SDC103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9" y="3501008"/>
            <a:ext cx="4056451" cy="304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86514" y="2780928"/>
            <a:ext cx="4373718" cy="5760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Русский народный фольклор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51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Windows.old.000\Users\Елена\Desktop\ЦРР\100SSCAM\SDC104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4203419" cy="315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гульнара\Desktop\фото для выступления Г.С\100SSCAM\SDC112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336" y="2780928"/>
            <a:ext cx="4355976" cy="326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гульнара\Documents\д.с\SDC113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4187957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96036" y="692696"/>
            <a:ext cx="3744416" cy="18115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Праздники и развлечения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 с включением </a:t>
            </a:r>
            <a:r>
              <a:rPr lang="ru-RU" sz="2000" b="1" dirty="0" err="1" smtClean="0">
                <a:solidFill>
                  <a:schemeClr val="tx1"/>
                </a:solidFill>
              </a:rPr>
              <a:t>мультикультурного</a:t>
            </a:r>
            <a:r>
              <a:rPr lang="ru-RU" sz="2000" b="1" dirty="0" smtClean="0">
                <a:solidFill>
                  <a:schemeClr val="tx1"/>
                </a:solidFill>
              </a:rPr>
              <a:t> компонента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66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ульнара\Desktop\фото для выступления Г.С\100SSCAM\SDC111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960440" cy="29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гульнара\Desktop\фото для выступления Г.С\100SSCAM\SDC111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188640"/>
            <a:ext cx="3934219" cy="295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гульнара\Desktop\фото для выступления Г.С\100SSCAM\SDC1119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06307"/>
            <a:ext cx="3992282" cy="299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гульнара\Desktop\фото для выступления Г.С\100SSCAM\SDC112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802" y="3406307"/>
            <a:ext cx="3960440" cy="29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23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:\фотографии педагогов ЦРР\SDC1103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7" t="14344" r="20909" b="5050"/>
          <a:stretch/>
        </p:blipFill>
        <p:spPr bwMode="auto">
          <a:xfrm>
            <a:off x="465700" y="3298666"/>
            <a:ext cx="3602244" cy="332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P10106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35553"/>
            <a:ext cx="3822073" cy="286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69232" y="692696"/>
            <a:ext cx="2736304" cy="16561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</a:rPr>
              <a:t>Ознакомление с культурой татарского народа</a:t>
            </a:r>
            <a:endParaRPr lang="ru-RU" sz="2000" b="1" dirty="0">
              <a:solidFill>
                <a:prstClr val="black"/>
              </a:solidFill>
            </a:endParaRPr>
          </a:p>
        </p:txBody>
      </p:sp>
      <p:pic>
        <p:nvPicPr>
          <p:cNvPr id="4098" name="Picture 2" descr="C:\Users\гульнара\Desktop\фото для выступления Г.С\100SSCAM\SDC111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887" y="3717032"/>
            <a:ext cx="370790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33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гульнара\Documents\д.с\SDC107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5536"/>
            <a:ext cx="3816424" cy="2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C:\Users\гульнара\Documents\д.с\SDC113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2" t="3800" r="6364" b="3637"/>
          <a:stretch/>
        </p:blipFill>
        <p:spPr bwMode="auto">
          <a:xfrm>
            <a:off x="5150935" y="3741845"/>
            <a:ext cx="3682233" cy="276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5" descr="DSC_48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773" y="3623806"/>
            <a:ext cx="3818793" cy="2873424"/>
          </a:xfrm>
          <a:prstGeom prst="rect">
            <a:avLst/>
          </a:prstGeom>
          <a:noFill/>
          <a:ln>
            <a:solidFill>
              <a:srgbClr val="F79646">
                <a:lumMod val="75000"/>
              </a:srgbClr>
            </a:solidFill>
          </a:ln>
          <a:extLst/>
        </p:spPr>
      </p:pic>
      <p:sp>
        <p:nvSpPr>
          <p:cNvPr id="9" name="Прямоугольник 8"/>
          <p:cNvSpPr/>
          <p:nvPr/>
        </p:nvSpPr>
        <p:spPr>
          <a:xfrm>
            <a:off x="5724128" y="836712"/>
            <a:ext cx="2304256" cy="20882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Студия «Английский для малышей»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00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Windows.old.000\Users\Елена\Desktop\ЦРР\Дорожкина\100SSCAM\SDC106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3501008"/>
            <a:ext cx="3995936" cy="3218947"/>
          </a:xfrm>
          <a:prstGeom prst="rect">
            <a:avLst/>
          </a:prstGeom>
          <a:noFill/>
          <a:ln>
            <a:solidFill>
              <a:srgbClr val="F79646">
                <a:lumMod val="75000"/>
              </a:srgbClr>
            </a:solidFill>
          </a:ln>
          <a:extLst/>
        </p:spPr>
      </p:pic>
      <p:pic>
        <p:nvPicPr>
          <p:cNvPr id="2" name="Picture 2" descr="F:\фото\SDC106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01008"/>
            <a:ext cx="4198986" cy="314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files\для Елены А\P102006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03950"/>
            <a:ext cx="3637920" cy="272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403950"/>
            <a:ext cx="2592288" cy="22329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Лингвистическая лаборатория русского языка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70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29600" cy="1008112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3600" b="1" dirty="0" smtClean="0">
                <a:solidFill>
                  <a:srgbClr val="6A3298"/>
                </a:solidFill>
              </a:rPr>
              <a:t>Правовые основы изучения языков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6632"/>
            <a:ext cx="7516813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988840"/>
            <a:ext cx="8208912" cy="3834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2B25A5"/>
                </a:solidFill>
              </a:rPr>
              <a:t> Конституция Российской Федерации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3200" b="1" dirty="0">
                <a:solidFill>
                  <a:prstClr val="black"/>
                </a:solidFill>
              </a:rPr>
              <a:t>«Республики  вправе устанавливать свои государственные языки…» (статья 68)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2B25A5"/>
                </a:solidFill>
              </a:rPr>
              <a:t>Конституция Республики Татарстан</a:t>
            </a:r>
            <a:endParaRPr lang="ru-RU" sz="3200" b="1" dirty="0">
              <a:solidFill>
                <a:prstClr val="black"/>
              </a:solidFill>
            </a:endParaRP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3200" b="1" dirty="0">
                <a:solidFill>
                  <a:prstClr val="black"/>
                </a:solidFill>
              </a:rPr>
              <a:t>«Государственными языками в Республике Татарстан являются равноправные татарский и русский языки» (статья 8)</a:t>
            </a:r>
          </a:p>
        </p:txBody>
      </p:sp>
    </p:spTree>
    <p:extLst>
      <p:ext uri="{BB962C8B-B14F-4D97-AF65-F5344CB8AC3E}">
        <p14:creationId xmlns:p14="http://schemas.microsoft.com/office/powerpoint/2010/main" val="182146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4361" y="116632"/>
            <a:ext cx="8424936" cy="79208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</a:rPr>
              <a:t>Диагностика погружения детей в языковое пространство </a:t>
            </a:r>
            <a:endParaRPr lang="ru-RU" sz="2400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85930"/>
              </p:ext>
            </p:extLst>
          </p:nvPr>
        </p:nvGraphicFramePr>
        <p:xfrm>
          <a:off x="344361" y="1397000"/>
          <a:ext cx="8608982" cy="5534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9207"/>
                <a:gridCol w="2808312"/>
                <a:gridCol w="953722"/>
                <a:gridCol w="959334"/>
                <a:gridCol w="842494"/>
                <a:gridCol w="842494"/>
                <a:gridCol w="959334"/>
                <a:gridCol w="904085"/>
              </a:tblGrid>
              <a:tr h="701760">
                <a:tc rowSpan="3">
                  <a:txBody>
                    <a:bodyPr/>
                    <a:lstStyle/>
                    <a:p>
                      <a:pPr algn="ctr"/>
                      <a:endParaRPr lang="ru-RU" sz="1600" b="1" dirty="0" smtClean="0">
                        <a:latin typeface="+mn-lt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№</a:t>
                      </a:r>
                    </a:p>
                    <a:p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 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ru-RU" sz="1600" b="1" dirty="0" smtClean="0">
                        <a:latin typeface="+mn-lt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latin typeface="+mn-lt"/>
                          <a:cs typeface="Times New Roman" pitchFamily="18" charset="0"/>
                        </a:rPr>
                        <a:t>Критерии</a:t>
                      </a:r>
                      <a:endParaRPr lang="ru-RU" sz="18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+mn-lt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+mn-lt"/>
                          <a:cs typeface="Times New Roman" pitchFamily="18" charset="0"/>
                        </a:rPr>
                        <a:t>Языковая среда</a:t>
                      </a:r>
                      <a:endParaRPr lang="ru-RU" sz="1800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880">
                <a:tc vMerge="1"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русская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татарская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английская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8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2011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2011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2012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2011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2012</a:t>
                      </a:r>
                      <a:endParaRPr lang="ru-RU" dirty="0"/>
                    </a:p>
                  </a:txBody>
                  <a:tcPr/>
                </a:tc>
              </a:tr>
              <a:tr h="70176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Общение в процессе непосредственно-образовательной деятельности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53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84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37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62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16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21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176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Общение детей в нерегламентированной деятельности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47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89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34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56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12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24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176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Общение детей между собой</a:t>
                      </a:r>
                    </a:p>
                    <a:p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68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93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28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50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6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8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176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Общение с педагогами и другими взрослыми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45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72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23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39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14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26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176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Общение в семье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52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78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25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55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  <a:cs typeface="Times New Roman" pitchFamily="18" charset="0"/>
                        </a:rPr>
                        <a:t>7</a:t>
                      </a:r>
                      <a:endParaRPr lang="ru-RU" sz="1600" b="1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04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6632"/>
            <a:ext cx="7516813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45711342"/>
              </p:ext>
            </p:extLst>
          </p:nvPr>
        </p:nvGraphicFramePr>
        <p:xfrm>
          <a:off x="539552" y="927845"/>
          <a:ext cx="8208912" cy="5655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717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86687146"/>
              </p:ext>
            </p:extLst>
          </p:nvPr>
        </p:nvGraphicFramePr>
        <p:xfrm>
          <a:off x="323528" y="1412776"/>
          <a:ext cx="8424936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6632"/>
            <a:ext cx="7516813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08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332656"/>
            <a:ext cx="2520280" cy="5526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Ожидаемые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1346" y="1124744"/>
            <a:ext cx="3423383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Р</a:t>
            </a:r>
            <a:r>
              <a:rPr lang="ru-RU" sz="2000" b="1" dirty="0" smtClean="0">
                <a:solidFill>
                  <a:schemeClr val="tx1"/>
                </a:solidFill>
              </a:rPr>
              <a:t>иски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2552" y="1772816"/>
            <a:ext cx="3783424" cy="48245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</a:rPr>
              <a:t>Повышение 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квалификации педагогов  в области </a:t>
            </a:r>
            <a:r>
              <a:rPr lang="ru-RU" b="1" dirty="0" err="1" smtClean="0">
                <a:solidFill>
                  <a:schemeClr val="tx1"/>
                </a:solidFill>
              </a:rPr>
              <a:t>интеркультурного</a:t>
            </a:r>
            <a:r>
              <a:rPr lang="ru-RU" b="1" dirty="0" smtClean="0">
                <a:solidFill>
                  <a:schemeClr val="tx1"/>
                </a:solidFill>
              </a:rPr>
              <a:t> воспитания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smtClean="0">
                <a:solidFill>
                  <a:schemeClr val="tx1"/>
                </a:solidFill>
              </a:rPr>
              <a:t>Сформированность </a:t>
            </a:r>
            <a:r>
              <a:rPr lang="ru-RU" b="1" dirty="0" smtClean="0">
                <a:solidFill>
                  <a:schemeClr val="tx1"/>
                </a:solidFill>
              </a:rPr>
              <a:t>необходимых навыков межкультурной коммуникации, толерантного поведения, речевой компетентности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</a:rPr>
              <a:t>Обогащенная  предметно-развивающая и языковая среда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</a:rPr>
              <a:t>Высокий интерес к культуре родного края</a:t>
            </a:r>
          </a:p>
          <a:p>
            <a:pPr marL="285750" indent="-285750"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141346" y="1772816"/>
            <a:ext cx="3423383" cy="48245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</a:rPr>
              <a:t>Отсутствие специально подготовленных кадров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</a:rPr>
              <a:t>Снижение интереса к обучению другим видам деятельности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</a:rPr>
              <a:t>Нехватка методического и дидактического материала</a:t>
            </a:r>
          </a:p>
          <a:p>
            <a:pPr marL="285750" indent="-285750">
              <a:buFont typeface="Arial" pitchFamily="34" charset="0"/>
              <a:buChar char="•"/>
            </a:pPr>
            <a:endParaRPr lang="ru-RU" b="1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2572" y="1134197"/>
            <a:ext cx="3423383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Результаты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94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916832"/>
            <a:ext cx="84969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Закон РФ «Об образовании»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Статья 6.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Язык (языки) обучения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Вопросы изучения государственных языков республик в составе Российской Федерации регулируются законодательством этих республик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2B25A5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Закон РТ «Об образовании»</a:t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2B25A5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Статья 6.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Татарский и русский языки в общеобразовательных учреждениях и учреждениях начального и среднего профессионального образования изучаются в равных объемах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6632"/>
            <a:ext cx="7516813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472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6632"/>
            <a:ext cx="7516813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79593" y="927845"/>
            <a:ext cx="764985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Стратегия развития образования в </a:t>
            </a:r>
          </a:p>
          <a:p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Республике </a:t>
            </a:r>
            <a:r>
              <a:rPr lang="ru-RU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</a:t>
            </a:r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атарстан на 2010 – 2015 гг. 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3801" y="2348880"/>
            <a:ext cx="2227722" cy="3528392"/>
          </a:xfrm>
          <a:prstGeom prst="rect">
            <a:avLst/>
          </a:prstGeom>
          <a:solidFill>
            <a:srgbClr val="C5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2348880"/>
            <a:ext cx="2592288" cy="3528392"/>
          </a:xfrm>
          <a:prstGeom prst="rect">
            <a:avLst/>
          </a:prstGeom>
          <a:solidFill>
            <a:srgbClr val="C5E4FB"/>
          </a:solidFill>
          <a:ln w="31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 smtClean="0">
                <a:solidFill>
                  <a:prstClr val="black"/>
                </a:solidFill>
                <a:latin typeface="Tahoma-Bold"/>
              </a:rPr>
              <a:t>Развитие </a:t>
            </a:r>
            <a:r>
              <a:rPr lang="ru-RU" sz="2000" b="1" dirty="0">
                <a:solidFill>
                  <a:prstClr val="black"/>
                </a:solidFill>
                <a:latin typeface="Tahoma-Bold"/>
              </a:rPr>
              <a:t>и укрепление межнациональных коммуникаций через систему национального </a:t>
            </a:r>
            <a:r>
              <a:rPr lang="ru-RU" sz="2000" b="1" dirty="0" smtClean="0">
                <a:solidFill>
                  <a:prstClr val="black"/>
                </a:solidFill>
                <a:latin typeface="Tahoma-Bold"/>
              </a:rPr>
              <a:t>образования</a:t>
            </a:r>
          </a:p>
          <a:p>
            <a:pPr lvl="0"/>
            <a:endParaRPr lang="ru-RU" sz="2000" b="1" dirty="0">
              <a:solidFill>
                <a:prstClr val="black"/>
              </a:solidFill>
              <a:latin typeface="Tahoma-Bold"/>
            </a:endParaRPr>
          </a:p>
          <a:p>
            <a:pPr lvl="0"/>
            <a:endParaRPr lang="ru-RU" sz="2000" b="1" dirty="0">
              <a:solidFill>
                <a:prstClr val="black"/>
              </a:solidFill>
              <a:latin typeface="Tahoma-Bold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16216" y="2333301"/>
            <a:ext cx="2088232" cy="3528392"/>
          </a:xfrm>
          <a:prstGeom prst="rect">
            <a:avLst/>
          </a:prstGeom>
          <a:solidFill>
            <a:srgbClr val="C5E4FB"/>
          </a:solidFill>
          <a:ln w="31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 smtClean="0">
                <a:solidFill>
                  <a:prstClr val="black"/>
                </a:solidFill>
                <a:latin typeface="Tahoma-Bold"/>
              </a:rPr>
              <a:t>Изучение </a:t>
            </a:r>
            <a:r>
              <a:rPr lang="ru-RU" sz="2000" b="1" dirty="0">
                <a:solidFill>
                  <a:prstClr val="black"/>
                </a:solidFill>
                <a:latin typeface="Tahoma-Bold"/>
              </a:rPr>
              <a:t>родного языка и </a:t>
            </a:r>
            <a:r>
              <a:rPr lang="ru-RU" sz="2000" b="1" dirty="0" smtClean="0">
                <a:solidFill>
                  <a:prstClr val="black"/>
                </a:solidFill>
                <a:latin typeface="Tahoma-Bold"/>
              </a:rPr>
              <a:t>культуры</a:t>
            </a:r>
          </a:p>
          <a:p>
            <a:pPr lvl="0"/>
            <a:endParaRPr lang="ru-RU" b="1" dirty="0">
              <a:solidFill>
                <a:prstClr val="black"/>
              </a:solidFill>
              <a:latin typeface="Tahoma-Bold"/>
            </a:endParaRPr>
          </a:p>
          <a:p>
            <a:pPr lvl="0"/>
            <a:endParaRPr lang="ru-RU" b="1" dirty="0" smtClean="0">
              <a:solidFill>
                <a:prstClr val="black"/>
              </a:solidFill>
              <a:latin typeface="Tahoma-Bold"/>
            </a:endParaRPr>
          </a:p>
          <a:p>
            <a:pPr lvl="0"/>
            <a:endParaRPr lang="ru-RU" b="1" dirty="0">
              <a:solidFill>
                <a:prstClr val="black"/>
              </a:solidFill>
              <a:latin typeface="Tahoma-Bold"/>
            </a:endParaRPr>
          </a:p>
          <a:p>
            <a:pPr lvl="0"/>
            <a:endParaRPr lang="ru-RU" b="1" dirty="0" smtClean="0">
              <a:solidFill>
                <a:prstClr val="black"/>
              </a:solidFill>
              <a:latin typeface="Tahoma-Bold"/>
            </a:endParaRPr>
          </a:p>
          <a:p>
            <a:pPr lvl="0"/>
            <a:endParaRPr lang="ru-RU" b="1" dirty="0">
              <a:solidFill>
                <a:prstClr val="black"/>
              </a:solidFill>
              <a:latin typeface="Tahoma-Bold"/>
            </a:endParaRPr>
          </a:p>
          <a:p>
            <a:pPr lvl="0"/>
            <a:endParaRPr lang="ru-RU" b="1" dirty="0" smtClean="0">
              <a:solidFill>
                <a:prstClr val="black"/>
              </a:solidFill>
              <a:latin typeface="Tahoma-Bold"/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16144" y="2333301"/>
            <a:ext cx="2540032" cy="3528392"/>
          </a:xfrm>
          <a:prstGeom prst="rect">
            <a:avLst/>
          </a:prstGeom>
          <a:solidFill>
            <a:srgbClr val="C5E4FB"/>
          </a:solidFill>
          <a:ln w="31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 smtClean="0">
                <a:solidFill>
                  <a:prstClr val="black"/>
                </a:solidFill>
                <a:latin typeface="Tahoma-Bold"/>
              </a:rPr>
              <a:t>Повышение </a:t>
            </a:r>
            <a:r>
              <a:rPr lang="ru-RU" sz="2000" b="1" dirty="0">
                <a:solidFill>
                  <a:prstClr val="black"/>
                </a:solidFill>
                <a:latin typeface="Tahoma-Bold"/>
              </a:rPr>
              <a:t>качества изучения иностранных языков и расширение международного сотрудничества в </a:t>
            </a:r>
            <a:r>
              <a:rPr lang="ru-RU" sz="2000" b="1" dirty="0" smtClean="0">
                <a:solidFill>
                  <a:prstClr val="black"/>
                </a:solidFill>
                <a:latin typeface="Tahoma-Bold"/>
              </a:rPr>
              <a:t>образовании</a:t>
            </a:r>
          </a:p>
          <a:p>
            <a:pPr lvl="0"/>
            <a:endParaRPr lang="ru-RU" sz="2000" b="1" dirty="0">
              <a:solidFill>
                <a:prstClr val="black"/>
              </a:solidFill>
              <a:latin typeface="Tahoma-Bold"/>
            </a:endParaRPr>
          </a:p>
        </p:txBody>
      </p:sp>
    </p:spTree>
    <p:extLst>
      <p:ext uri="{BB962C8B-B14F-4D97-AF65-F5344CB8AC3E}">
        <p14:creationId xmlns:p14="http://schemas.microsoft.com/office/powerpoint/2010/main" val="104806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6632"/>
            <a:ext cx="7516813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G:\фото-август\SDC110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55942"/>
            <a:ext cx="3515883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фото-август\SDC1109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89" r="8939"/>
          <a:stretch/>
        </p:blipFill>
        <p:spPr bwMode="auto">
          <a:xfrm>
            <a:off x="2191978" y="3717032"/>
            <a:ext cx="5076056" cy="297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Дорожкина Нат.В\фотографии педагогов ЦРР\фото-август\ФИЗинструктор (2)\фото ЦРР 2010\SDC1087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55942"/>
            <a:ext cx="3404760" cy="255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10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6632"/>
            <a:ext cx="7516813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656823856"/>
              </p:ext>
            </p:extLst>
          </p:nvPr>
        </p:nvGraphicFramePr>
        <p:xfrm>
          <a:off x="611560" y="1196752"/>
          <a:ext cx="828092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3783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гульнара\Desktop\фото для выступления Г.С\100SSCAM\DCIM\103_PANA\P103056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4851" r="1666" b="7677"/>
          <a:stretch/>
        </p:blipFill>
        <p:spPr bwMode="auto">
          <a:xfrm>
            <a:off x="4175511" y="3284984"/>
            <a:ext cx="4698215" cy="333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гульнара\Desktop\фото для выступления Г.С\100SSCAM\DCIM\103_PANA\P103055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5" t="3433" r="7727" b="5859"/>
          <a:stretch/>
        </p:blipFill>
        <p:spPr bwMode="auto">
          <a:xfrm>
            <a:off x="395536" y="15668"/>
            <a:ext cx="4203085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59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гульнара\Desktop\фото для выступления Г.С\100SSCAM\DCIM\103_PANA\P103053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6" t="44182" r="6032" b="6390"/>
          <a:stretch/>
        </p:blipFill>
        <p:spPr bwMode="auto">
          <a:xfrm>
            <a:off x="598947" y="3711875"/>
            <a:ext cx="3753695" cy="285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гульнара\Desktop\фото для выступления Г.С\100SSCAM\DCIM\103_PANA\P10305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7" t="2737" r="7957" b="50864"/>
          <a:stretch/>
        </p:blipFill>
        <p:spPr bwMode="auto">
          <a:xfrm>
            <a:off x="4848146" y="307289"/>
            <a:ext cx="3744866" cy="266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гульнара\Desktop\фото для выступления Г.С\100SSCAM\DCIM\103_PANA\P103053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8" t="3838" r="1819" b="8081"/>
          <a:stretch/>
        </p:blipFill>
        <p:spPr bwMode="auto">
          <a:xfrm>
            <a:off x="598947" y="307289"/>
            <a:ext cx="3688584" cy="266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гульнара\Desktop\фото для выступления Г.С\100SSCAM\DCIM\103_PANA\P103053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1" r="10067" b="39779"/>
          <a:stretch/>
        </p:blipFill>
        <p:spPr bwMode="auto">
          <a:xfrm>
            <a:off x="4852726" y="4276655"/>
            <a:ext cx="3876996" cy="22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гульнара\Desktop\фото для выступления Г.С\100SSCAM\SDC1119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82" t="35432" r="8368" b="33388"/>
          <a:stretch/>
        </p:blipFill>
        <p:spPr bwMode="auto">
          <a:xfrm>
            <a:off x="5724128" y="3854089"/>
            <a:ext cx="2607152" cy="175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гульнара\Desktop\фото для выступления Г.С\100SSCAM\SDC1119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044" y="3711874"/>
            <a:ext cx="3762708" cy="282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8947" y="3068960"/>
            <a:ext cx="7969805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Предметно-развивающая среда по изучению татарского языка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56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гульнара\Desktop\фото для выступления Г.С\100SSCAM\DCIM\103_PANA\P103057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70"/>
          <a:stretch/>
        </p:blipFill>
        <p:spPr bwMode="auto">
          <a:xfrm>
            <a:off x="198062" y="2118389"/>
            <a:ext cx="5076056" cy="353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гульнара\Desktop\фото для выступления Г.С\100SSCAM\DCIM\103_PANA\P103056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0" t="18586" r="22193" b="46869"/>
          <a:stretch/>
        </p:blipFill>
        <p:spPr bwMode="auto">
          <a:xfrm>
            <a:off x="1274618" y="620688"/>
            <a:ext cx="2867891" cy="118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гульнара\Desktop\фото для выступления Г.С\100SSCAM\DCIM\103_PANA\P103056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14141" r="8181" b="8485"/>
          <a:stretch/>
        </p:blipFill>
        <p:spPr bwMode="auto">
          <a:xfrm>
            <a:off x="5619027" y="1052736"/>
            <a:ext cx="3155537" cy="213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гульнара\Desktop\фото для выступления Г.С\100SSCAM\DCIM\103_PANA\P103056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3" t="10303" r="6212" b="6061"/>
          <a:stretch/>
        </p:blipFill>
        <p:spPr bwMode="auto">
          <a:xfrm>
            <a:off x="5475629" y="3861048"/>
            <a:ext cx="3442331" cy="249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62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6648</TotalTime>
  <Words>495</Words>
  <Application>Microsoft Office PowerPoint</Application>
  <PresentationFormat>Экран (4:3)</PresentationFormat>
  <Paragraphs>181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Воздушный поток</vt:lpstr>
      <vt:lpstr>Муниципальное бюджетное дошкольное образовательное учреждение  «Центр развития ребенка – детский сад»  г.Нурлат Республики Татарстан</vt:lpstr>
      <vt:lpstr>Правовые основы изучения языков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«Центр развития ребенка – детский сад»  г.Нурлат Республики Татарстан</dc:title>
  <dc:creator>гульнара</dc:creator>
  <cp:lastModifiedBy>Елена</cp:lastModifiedBy>
  <cp:revision>93</cp:revision>
  <dcterms:created xsi:type="dcterms:W3CDTF">2012-08-17T05:24:15Z</dcterms:created>
  <dcterms:modified xsi:type="dcterms:W3CDTF">2014-09-02T17:24:30Z</dcterms:modified>
</cp:coreProperties>
</file>